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8B3A-8772-419A-8158-AD677891FCC2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73F-FAA7-457B-B863-F1F9258B81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.ru/pdd/znaki-dopolnitelnoy-informatsii-tablichki/" TargetMode="External"/><Relationship Id="rId2" Type="http://schemas.openxmlformats.org/officeDocument/2006/relationships/hyperlink" Target="https://car.ru/pdd/informatsionnyie-zna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.ru/pdd/ostanovka-i-stoyanka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.ru/pdd/dvizhenie-po-avtomagistralyam/" TargetMode="External"/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.ru/pdd/znaki-dopolnitelnoy-informatsii-tablichki/" TargetMode="External"/><Relationship Id="rId2" Type="http://schemas.openxmlformats.org/officeDocument/2006/relationships/hyperlink" Target="https://car.ru/pdd/informatsionnyie-zna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.ru/pdd/ostanovka-i-stoyanka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.ru/pdd/zapreschayuschie-znaki/" TargetMode="External"/><Relationship Id="rId2" Type="http://schemas.openxmlformats.org/officeDocument/2006/relationships/hyperlink" Target="https://car.ru/pdd/znaki-osobyih-predpisani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.ru/pdd/znaki-dopolnitelnoy-informatsii-tablichki/" TargetMode="External"/><Relationship Id="rId2" Type="http://schemas.openxmlformats.org/officeDocument/2006/relationships/hyperlink" Target="https://car.ru/pdd/informatsionnyie-zna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.ru/pdd/ostanovka-i-stoyanka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car.ru/pdd/ostanovka-i-stoyank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908720"/>
            <a:ext cx="65797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Остановка и </a:t>
            </a:r>
            <a:r>
              <a:rPr lang="ru-RU" sz="4800" b="1" dirty="0" smtClean="0"/>
              <a:t>стоянка </a:t>
            </a:r>
            <a:br>
              <a:rPr lang="ru-RU" sz="4800" b="1" dirty="0" smtClean="0"/>
            </a:br>
            <a:r>
              <a:rPr lang="ru-RU" sz="4800" b="1" dirty="0" smtClean="0"/>
              <a:t>транспортного средства</a:t>
            </a:r>
            <a:endParaRPr lang="ru-RU" sz="4800" b="1" dirty="0"/>
          </a:p>
        </p:txBody>
      </p:sp>
      <p:pic>
        <p:nvPicPr>
          <p:cNvPr id="1027" name="Picture 3" descr="C:\Users\ELENA\Desktop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844084" cy="3495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1277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Где остановка </a:t>
            </a:r>
            <a:r>
              <a:rPr lang="ru-RU" sz="2800" b="1" dirty="0" smtClean="0"/>
              <a:t>запрещена: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1. </a:t>
            </a:r>
            <a:r>
              <a:rPr lang="ru-RU" sz="2800" dirty="0"/>
              <a:t>Остановка запрещается на трамвайных путях, а также в непосредственной близости от них, если это создаст помехи движению трамваев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/>
              <a:t>2. </a:t>
            </a:r>
            <a:r>
              <a:rPr lang="ru-RU" sz="2800" dirty="0"/>
              <a:t>Остановка запрещается на железнодорожных переездах и в тоннелях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413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3. </a:t>
            </a:r>
            <a:r>
              <a:rPr lang="ru-RU" sz="2800" dirty="0"/>
              <a:t>Остановка запрещается на эстакадах, мостах, путепроводах (если для движения в данном направлении имеется менее трёх полос) и под ними.</a:t>
            </a:r>
          </a:p>
          <a:p>
            <a:r>
              <a:rPr lang="ru-RU" sz="2800" dirty="0"/>
              <a:t>— если мост, эстакада, путепровод узкие (в данном направлении одна или две полосы), остановка запрещена;</a:t>
            </a:r>
          </a:p>
          <a:p>
            <a:r>
              <a:rPr lang="ru-RU" sz="2800" dirty="0"/>
              <a:t>— если мост, эстакада, путепровод широкие (в данном направлении три или более полос), остановка разрешена.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413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4.</a:t>
            </a:r>
            <a:r>
              <a:rPr lang="ru-RU" sz="2800" dirty="0"/>
              <a:t> Остановка запрещается в местах, где расстояние между сплошной линией разметки и остановившимся транспортным средством менее 3 метров.</a:t>
            </a:r>
            <a:endParaRPr lang="ru-RU" sz="2800" b="1" dirty="0"/>
          </a:p>
        </p:txBody>
      </p:sp>
      <p:pic>
        <p:nvPicPr>
          <p:cNvPr id="7170" name="Picture 2" descr="C:\Users\ELENA\Desktop\32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7084441" cy="271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048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5. </a:t>
            </a:r>
            <a:r>
              <a:rPr lang="ru-RU" sz="2800" dirty="0"/>
              <a:t>Остановка запрещается на пешеходных переходах и ближе 5 метров перед ними.</a:t>
            </a:r>
          </a:p>
          <a:p>
            <a:r>
              <a:rPr lang="ru-RU" sz="2800" b="1" dirty="0"/>
              <a:t>6. </a:t>
            </a:r>
            <a:r>
              <a:rPr lang="ru-RU" sz="2800" dirty="0"/>
              <a:t>Остановка запрещается на пересечении проезжих частей и ближе 5 метров от края пересекаемой проезжей части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пункте 12.4 не сказано, что остановка запрещается на перекрёстках. Сказано, что остановка запрещается на пересечении проезжих частей и ближе 5 метров от края пересекаемой проезжей части.</a:t>
            </a:r>
          </a:p>
        </p:txBody>
      </p:sp>
      <p:pic>
        <p:nvPicPr>
          <p:cNvPr id="8194" name="Picture 2" descr="C:\Users\ELENA\Desktop\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4608512" cy="404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</a:t>
            </a:r>
            <a:r>
              <a:rPr lang="ru-RU" sz="2800" dirty="0"/>
              <a:t>на экзамене вам попадётся эта задачка, имейте в виду – на перекрёстке с круговым движением </a:t>
            </a:r>
            <a:r>
              <a:rPr lang="ru-RU" sz="2800" dirty="0" err="1"/>
              <a:t>парковаться</a:t>
            </a:r>
            <a:r>
              <a:rPr lang="ru-RU" sz="2800" dirty="0"/>
              <a:t> можно (Правила не запрещают), надо только отъехать от края пересекаемой проезжей части на 5 м.</a:t>
            </a:r>
          </a:p>
        </p:txBody>
      </p:sp>
      <p:pic>
        <p:nvPicPr>
          <p:cNvPr id="9218" name="Picture 2" descr="C:\Users\ELENA\Desktop\3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793726" cy="2725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51723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7.</a:t>
            </a:r>
            <a:r>
              <a:rPr lang="ru-RU" sz="2800" dirty="0"/>
              <a:t> остановка запрещена на пересечении проезжих частей,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8. </a:t>
            </a:r>
            <a:r>
              <a:rPr lang="ru-RU" sz="2400" dirty="0"/>
              <a:t>Остановка запрещается ближе 15 м от мест остановки маршрутных транспортных средств, обозначенных разметкой 1.17, а при её отсутствии – от указателя места остановки маршрутных транспортных средств. (кроме остановки для посадки или высадки пассажиров, если это не создаст помех движению маршрутных транспортных средств).</a:t>
            </a:r>
          </a:p>
        </p:txBody>
      </p:sp>
      <p:pic>
        <p:nvPicPr>
          <p:cNvPr id="10242" name="Picture 2" descr="C:\Users\ELENA\Desktop\313231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867275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273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9. </a:t>
            </a:r>
            <a:r>
              <a:rPr lang="ru-RU" sz="2400" dirty="0"/>
              <a:t>Остановка запрещается на проезжей части вблизи опасных поворотов и выпуклых переломов продольного профиля дороги при видимости дороги менее 100 м хотя бы в одном направлении</a:t>
            </a:r>
            <a:r>
              <a:rPr lang="ru-RU" sz="2400" dirty="0" smtClean="0"/>
              <a:t>. Обратите </a:t>
            </a:r>
            <a:r>
              <a:rPr lang="ru-RU" sz="2400" dirty="0"/>
              <a:t>внимание – в таких местах (с видимостью дороги менее 100 м хотя бы в одном из направлений) остановка запрещена на проезжей части. На обочине остановка не запрещена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b="1" dirty="0"/>
              <a:t> 10.</a:t>
            </a:r>
            <a:r>
              <a:rPr lang="ru-RU" sz="2400" dirty="0"/>
              <a:t> Остановка запрещается в местах, где транспортное средство закроет от других водителей сигналы светофора, дорожные знаки или сделает невозможным движение (въезд или выезд) других транспортных средств, или создаст помехи для движения пешеходов.</a:t>
            </a:r>
          </a:p>
          <a:p>
            <a:r>
              <a:rPr lang="ru-RU" sz="2400" b="1" dirty="0"/>
              <a:t>11.</a:t>
            </a:r>
            <a:r>
              <a:rPr lang="ru-RU" sz="2400" dirty="0"/>
              <a:t> Остановка запрещается на полосе для велосипедистов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Где запрещается СТОЯНКА.</a:t>
            </a:r>
          </a:p>
          <a:p>
            <a:r>
              <a:rPr lang="ru-RU" sz="2400" dirty="0"/>
              <a:t>Пункт 12.5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>1. </a:t>
            </a:r>
            <a:r>
              <a:rPr lang="ru-RU" sz="2400" dirty="0"/>
              <a:t>Стоянка запрещается в местах, где запрещена остановка.</a:t>
            </a:r>
          </a:p>
          <a:p>
            <a:r>
              <a:rPr lang="ru-RU" sz="2400" b="1" dirty="0"/>
              <a:t>2.</a:t>
            </a:r>
            <a:r>
              <a:rPr lang="ru-RU" sz="2400" dirty="0"/>
              <a:t> Стоянка запрещается ближе 50 метров от железнодорожных переездов.</a:t>
            </a:r>
          </a:p>
          <a:p>
            <a:r>
              <a:rPr lang="ru-RU" sz="2400" i="1" dirty="0"/>
              <a:t>В сборнике ГИБДД есть две внешне похожие задачки. Принципиальная разница заключается в тексте вопросов: в одном случае спрашивают про стоянку, а в другом – про остановку. Остановка запрещена только на самом переезде (в зоне между шлагбаумами). До переезда и после переезда можете останавливаться, если, например, вам надо высадить пассажира. Но если хотите припарковаться надолго, тогда помните: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</a:t>
            </a:r>
            <a:r>
              <a:rPr lang="ru-RU" sz="2400" dirty="0"/>
              <a:t>. Стоянка запрещается вне населённых пунктов на проезжей части дорог, обозначенных знаком 2.1 «Главная дорога».</a:t>
            </a:r>
          </a:p>
          <a:p>
            <a:r>
              <a:rPr lang="ru-RU" sz="2400" u="sng" dirty="0"/>
              <a:t>Пункт 12.6.</a:t>
            </a:r>
            <a:r>
              <a:rPr lang="ru-RU" sz="2400" dirty="0"/>
              <a:t> При вынужденной остановке в местах, где остановка запрещена, водитель должен принять все возможные меры для отвода транспортного средства из этих мест.</a:t>
            </a:r>
          </a:p>
          <a:p>
            <a:r>
              <a:rPr lang="ru-RU" sz="2400" u="sng" dirty="0"/>
              <a:t>Пункт 12.7.</a:t>
            </a:r>
            <a:r>
              <a:rPr lang="ru-RU" sz="2400" dirty="0"/>
              <a:t> Запрещается открывать двери транспортного средства, если это создаст помехи другим участникам дорожного движения.</a:t>
            </a:r>
          </a:p>
          <a:p>
            <a:r>
              <a:rPr lang="ru-RU" sz="2400" u="sng" dirty="0"/>
              <a:t>Пункт 12.8.</a:t>
            </a:r>
            <a:r>
              <a:rPr lang="ru-RU" sz="2400" dirty="0"/>
              <a:t> Водитель может покидать свое место или оставлять транспортное средство, если им приняты необходимые меры, исключающие самопроизвольное движение транспортного средства или использование его в отсутствие водителя.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3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Остановка и стоянка транспортных средств разрешаются </a:t>
            </a:r>
            <a:r>
              <a:rPr lang="ru-RU" sz="2800" b="1" dirty="0"/>
              <a:t>на правой стороне дороги на обочине, а при ее отсутствии — на проезжей части у ее края и в случаях, установленных пунктом 12.2 ПДД — на тротуаре.</a:t>
            </a:r>
            <a:endParaRPr lang="ru-RU" sz="2800" dirty="0"/>
          </a:p>
          <a:p>
            <a:r>
              <a:rPr lang="ru-RU" sz="2800" dirty="0"/>
              <a:t>Если обочины совсем нет, тогда </a:t>
            </a:r>
            <a:r>
              <a:rPr lang="ru-RU" sz="2800" dirty="0" err="1"/>
              <a:t>паркуемся</a:t>
            </a:r>
            <a:r>
              <a:rPr lang="ru-RU" sz="2800" dirty="0"/>
              <a:t> на проезжей части, но только именно на краю проезжей части. Практический экзамен обычно заканчивается тем, что инспектор предлагает остановиться. Если, останавливаясь, ударитесь о бордюр тротуара – это ошибка. А если остановитесь более чем в 30 см от бордюра это тоже ошибка – вы остановились не на краю проезжей части!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ELENA\Desktop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88424" cy="616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ENA\Desktop\3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32440" cy="507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LENA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90619" cy="4804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LENA\Desktop\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324167" cy="1091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LENA\Desktop\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667570" cy="5259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2"/>
            <a:ext cx="6102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Правильный ответ: 2</a:t>
            </a:r>
          </a:p>
          <a:p>
            <a:r>
              <a:rPr lang="ru-RU" sz="2000" dirty="0"/>
              <a:t>Водитель легкового автомобиля может заезжать на прилегающий к проезжей части тротуар только в местах, обозначенных знаком </a:t>
            </a:r>
            <a:r>
              <a:rPr lang="ru-RU" sz="2000" dirty="0">
                <a:hlinkClick r:id="rId2"/>
              </a:rPr>
              <a:t>6.4</a:t>
            </a:r>
            <a:r>
              <a:rPr lang="ru-RU" sz="2000" dirty="0"/>
              <a:t> «Парковка (парковочное место)», с одной из табличек </a:t>
            </a:r>
            <a:r>
              <a:rPr lang="ru-RU" sz="2000" dirty="0">
                <a:hlinkClick r:id="rId3"/>
              </a:rPr>
              <a:t>8.6.2</a:t>
            </a:r>
            <a:r>
              <a:rPr lang="ru-RU" sz="2000" dirty="0"/>
              <a:t>, </a:t>
            </a:r>
            <a:r>
              <a:rPr lang="ru-RU" sz="2000" dirty="0">
                <a:hlinkClick r:id="rId3"/>
              </a:rPr>
              <a:t>8.6.3</a:t>
            </a:r>
            <a:r>
              <a:rPr lang="ru-RU" sz="2000" dirty="0"/>
              <a:t>, </a:t>
            </a:r>
            <a:r>
              <a:rPr lang="ru-RU" sz="2000" dirty="0">
                <a:hlinkClick r:id="rId3"/>
              </a:rPr>
              <a:t>8.6.6</a:t>
            </a:r>
            <a:r>
              <a:rPr lang="ru-RU" sz="2000" dirty="0"/>
              <a:t>-8.6.9 «Способ постановки транспортного средства на стоянку». В данной ситуации таких знаков нет, соответственно водитель - «нарушитель». Водитель мотоцикла не нарушает правила остановки и стоянки, т. к. правила запрещают это делать в условиях, когда расстояние между сплошной линией разметки и остановившимся транспортным средством менее З м. Здесь же действие происходит со стороны прерывистой линии, что Правилам не противоречит. (Пункт </a:t>
            </a:r>
            <a:r>
              <a:rPr lang="ru-RU" sz="2000" dirty="0">
                <a:hlinkClick r:id="rId4"/>
              </a:rPr>
              <a:t>12.4</a:t>
            </a:r>
            <a:r>
              <a:rPr lang="ru-RU" sz="2000" dirty="0"/>
              <a:t> ПДД).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ENA\Desktop\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30746" cy="4312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6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Правильный ответ: 3</a:t>
            </a:r>
          </a:p>
          <a:p>
            <a:r>
              <a:rPr lang="ru-RU" sz="2800" dirty="0"/>
              <a:t>На автомагистрали остановка и стоянка вне мест, специально отведённых и обозначенных соответствующими знаками, запрещена. Оба водителя нарушают правила. («Дорожные знаки», пункты </a:t>
            </a:r>
            <a:r>
              <a:rPr lang="ru-RU" sz="2800" dirty="0">
                <a:hlinkClick r:id="rId2"/>
              </a:rPr>
              <a:t>12.1</a:t>
            </a:r>
            <a:r>
              <a:rPr lang="ru-RU" sz="2800" dirty="0"/>
              <a:t>, </a:t>
            </a:r>
            <a:r>
              <a:rPr lang="ru-RU" sz="2800" dirty="0">
                <a:hlinkClick r:id="rId3"/>
              </a:rPr>
              <a:t>16.1</a:t>
            </a:r>
            <a:r>
              <a:rPr lang="ru-RU" sz="2800" dirty="0"/>
              <a:t> ПДД).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LENA\Desktop\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087091" cy="507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1277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Исключение:</a:t>
            </a:r>
            <a:r>
              <a:rPr lang="ru-RU" sz="2800" dirty="0"/>
              <a:t> Если на правой стороне невозможно остановиться (например нет места), а левая сторона свободна, но остановка на ней запрещена. Для того чтобы левая сторона стала правой, необходимо развернуться.</a:t>
            </a:r>
          </a:p>
          <a:p>
            <a:r>
              <a:rPr lang="ru-RU" sz="2800" i="1" u="sng" dirty="0"/>
              <a:t>Но на дорогах с односторонним движением разворот невозможен!</a:t>
            </a:r>
            <a:r>
              <a:rPr lang="ru-RU" sz="2800" dirty="0"/>
              <a:t> Такое деяние квалифицируется как выезд на </a:t>
            </a:r>
            <a:r>
              <a:rPr lang="ru-RU" sz="2800" dirty="0" err="1"/>
              <a:t>встречку</a:t>
            </a:r>
            <a:r>
              <a:rPr lang="ru-RU" sz="2800" dirty="0"/>
              <a:t> и карается </a:t>
            </a:r>
            <a:r>
              <a:rPr lang="ru-RU" sz="2800" b="1" dirty="0"/>
              <a:t>лишением прав сроком до полугода!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448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Правильный ответ: 2</a:t>
            </a:r>
          </a:p>
          <a:p>
            <a:r>
              <a:rPr lang="ru-RU" sz="2400" dirty="0"/>
              <a:t>В местах остановки маршрутных транспортных средств остановка, связанная с посадкой, высадкой пассажиров, допускается, но при этом не должно быть создано помех движению маршрутных транспортных средств. (Пункт </a:t>
            </a:r>
            <a:r>
              <a:rPr lang="ru-RU" sz="2400" dirty="0">
                <a:hlinkClick r:id="rId2"/>
              </a:rPr>
              <a:t>12.4</a:t>
            </a:r>
            <a:r>
              <a:rPr lang="ru-RU" sz="2400" dirty="0"/>
              <a:t> ПДД).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LENA\Desktop\766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30565" cy="5168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5273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Правильный ответ: 2</a:t>
            </a:r>
          </a:p>
          <a:p>
            <a:r>
              <a:rPr lang="ru-RU" sz="2400" dirty="0"/>
              <a:t>Ставить ТС разрешается в один ряд параллельно краю проезжей части. Это правило распространяется и на местное уширение проезжей части (как в данной ситуации). Исключением являются подобные места, имеющие сочетание знака </a:t>
            </a:r>
            <a:r>
              <a:rPr lang="ru-RU" sz="2400" dirty="0">
                <a:hlinkClick r:id="rId2"/>
              </a:rPr>
              <a:t>6.4</a:t>
            </a:r>
            <a:r>
              <a:rPr lang="ru-RU" sz="2400" dirty="0"/>
              <a:t> с одной из табличек </a:t>
            </a:r>
            <a:r>
              <a:rPr lang="ru-RU" sz="2400" dirty="0">
                <a:hlinkClick r:id="rId3"/>
              </a:rPr>
              <a:t>8.6.4</a:t>
            </a:r>
            <a:r>
              <a:rPr lang="ru-RU" sz="2400" dirty="0"/>
              <a:t> - </a:t>
            </a:r>
            <a:r>
              <a:rPr lang="ru-RU" sz="2400" dirty="0">
                <a:hlinkClick r:id="rId3"/>
              </a:rPr>
              <a:t>8.6.9</a:t>
            </a:r>
            <a:r>
              <a:rPr lang="ru-RU" sz="2400" dirty="0"/>
              <a:t>. Водитель автомобиля «А» нарушает правила стоянки. (Пункт </a:t>
            </a:r>
            <a:r>
              <a:rPr lang="ru-RU" sz="2400" dirty="0">
                <a:hlinkClick r:id="rId4"/>
              </a:rPr>
              <a:t>12.2</a:t>
            </a:r>
            <a:r>
              <a:rPr lang="ru-RU" sz="2400" dirty="0"/>
              <a:t>ПДД)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LENA\Desktop\321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32561" cy="4608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Правильный ответ: 3</a:t>
            </a:r>
          </a:p>
          <a:p>
            <a:r>
              <a:rPr lang="ru-RU" sz="2000" dirty="0"/>
              <a:t>Остановка и стоянка запрещены ближе 15 м от мест остановки маршрутных ТС (условие не нарушается), а также на пешеходном переходе и ближе 5 м до него. Остановившись вплотную к пешеходному переходу, Вы нарушите это требование. Поэтому стоянка ТС в этом месте запрещена. (Пункт </a:t>
            </a:r>
            <a:r>
              <a:rPr lang="ru-RU" sz="2000" dirty="0">
                <a:hlinkClick r:id="rId2"/>
              </a:rPr>
              <a:t>12.4</a:t>
            </a:r>
            <a:r>
              <a:rPr lang="ru-RU" sz="2000" dirty="0"/>
              <a:t> ПДД).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776864" cy="519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Правильный ответ: 3</a:t>
            </a:r>
          </a:p>
          <a:p>
            <a:r>
              <a:rPr lang="ru-RU" sz="2000" dirty="0"/>
              <a:t>Действие происходит в населённом пункте на участке дороги, обозначенном знаком </a:t>
            </a:r>
            <a:r>
              <a:rPr lang="ru-RU" sz="2000" dirty="0">
                <a:hlinkClick r:id="rId2"/>
              </a:rPr>
              <a:t>5.5</a:t>
            </a:r>
            <a:r>
              <a:rPr lang="ru-RU" sz="2000" dirty="0"/>
              <a:t> «Дорога с односторонним движением». На такой дороге разрешается остановка и стоянка с левой стороны дороги по ходу движения (в месте «А»). Место «Б» находится в зоне действия знака </a:t>
            </a:r>
            <a:r>
              <a:rPr lang="ru-RU" sz="2000" dirty="0">
                <a:hlinkClick r:id="rId3"/>
              </a:rPr>
              <a:t>3.28</a:t>
            </a:r>
            <a:r>
              <a:rPr lang="ru-RU" sz="2000" dirty="0"/>
              <a:t> «Стоянка запрещена». Поэтому по своему усмотрению можете поставить автомобиль на стоянку в месте «А» или «В». («Дорожные знаки»).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464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Правильный ответ: 1</a:t>
            </a:r>
          </a:p>
          <a:p>
            <a:r>
              <a:rPr lang="ru-RU" dirty="0"/>
              <a:t>Ставить автомобиль на стоянку на проезжей части нельзя, так как расстояние между автомобилем и сплошной линией разметки будет менее 3 м, что недопустимо. Грузовым автомобилям любого типа не допускается стоянка и с частичным, и с полным заездом на тротуар. Это допускается делать только водителям легковых автомобилей и мотоциклов, и только в местах, обозначенных соответствующими знаками. Водитель данного автомобиля нарушил правила стоянки. («Дорожные знаки» </a:t>
            </a:r>
            <a:r>
              <a:rPr lang="ru-RU" dirty="0">
                <a:hlinkClick r:id="rId2"/>
              </a:rPr>
              <a:t>6.4</a:t>
            </a:r>
            <a:r>
              <a:rPr lang="ru-RU" dirty="0"/>
              <a:t>, </a:t>
            </a:r>
            <a:r>
              <a:rPr lang="ru-RU" dirty="0">
                <a:hlinkClick r:id="rId3"/>
              </a:rPr>
              <a:t>8.6.2</a:t>
            </a:r>
            <a:r>
              <a:rPr lang="ru-RU" dirty="0"/>
              <a:t>, </a:t>
            </a:r>
            <a:r>
              <a:rPr lang="ru-RU" dirty="0">
                <a:hlinkClick r:id="rId3"/>
              </a:rPr>
              <a:t>8.6.3</a:t>
            </a:r>
            <a:r>
              <a:rPr lang="ru-RU" dirty="0"/>
              <a:t>, </a:t>
            </a:r>
            <a:r>
              <a:rPr lang="ru-RU" dirty="0">
                <a:hlinkClick r:id="rId3"/>
              </a:rPr>
              <a:t>8.6.6</a:t>
            </a:r>
            <a:r>
              <a:rPr lang="ru-RU" dirty="0"/>
              <a:t>-8.6.9; пункты </a:t>
            </a:r>
            <a:r>
              <a:rPr lang="ru-RU" dirty="0">
                <a:hlinkClick r:id="rId4"/>
              </a:rPr>
              <a:t>12.2</a:t>
            </a:r>
            <a:r>
              <a:rPr lang="ru-RU" dirty="0"/>
              <a:t>, </a:t>
            </a:r>
            <a:r>
              <a:rPr lang="ru-RU" dirty="0">
                <a:hlinkClick r:id="rId4"/>
              </a:rPr>
              <a:t>12.4</a:t>
            </a:r>
            <a:r>
              <a:rPr lang="ru-RU" dirty="0"/>
              <a:t> ПДД).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33505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левой стороне дороги остановка и стоянка разрешаются в населенных пунктах (обозначенных знаками 5.23.1 и 5.23.2 с </a:t>
            </a:r>
            <a:r>
              <a:rPr lang="ru-RU" sz="2800" b="1" dirty="0"/>
              <a:t>белым фоном</a:t>
            </a:r>
            <a:r>
              <a:rPr lang="ru-RU" sz="2800" dirty="0"/>
              <a:t>) на дорогах с односторонним движением и на дорогах с одной полосой движения для каждого направления без трамвайных путей посередине и сплошной линии горизонтальной разметки. Грузовым автомобилям с разрешенной максимальной массой 3,5 т на левой стороне разрешена остановка для загрузки или разгрузки.</a:t>
            </a:r>
          </a:p>
        </p:txBody>
      </p:sp>
      <p:pic>
        <p:nvPicPr>
          <p:cNvPr id="2050" name="Picture 2" descr="C:\Users\ELENA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7112"/>
            <a:ext cx="246697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Правильный ответ: 3</a:t>
            </a:r>
          </a:p>
          <a:p>
            <a:r>
              <a:rPr lang="ru-RU" sz="2000" dirty="0"/>
              <a:t>Правилами разрешается остановка и стоянка в аналогичной ситуации только в том случае, когда расстояние между сплошной линией разметки и остановившимся транспортным средством будет не менее З м. На легковом автомобиле это требование выполнить невозможно, т.к. ширина любого легкового автомобиля более 1 м. Остановка в данном месте запрещена. (Пункт </a:t>
            </a:r>
            <a:r>
              <a:rPr lang="ru-RU" sz="2000" dirty="0">
                <a:hlinkClick r:id="rId2"/>
              </a:rPr>
              <a:t>12.4</a:t>
            </a:r>
            <a:r>
              <a:rPr lang="ru-RU" sz="2000" dirty="0"/>
              <a:t> ПДД).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58987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Правильный ответ: 2</a:t>
            </a:r>
          </a:p>
          <a:p>
            <a:r>
              <a:rPr lang="ru-RU" dirty="0"/>
              <a:t>Стоянка с целью длительного отдыха, ночлега и тому подобное вне населенного пункта разрешается только на предусмотренных для этого площадках или за пределами дороги. (Пункт </a:t>
            </a:r>
            <a:r>
              <a:rPr lang="ru-RU" dirty="0">
                <a:hlinkClick r:id="rId2"/>
              </a:rPr>
              <a:t>12.3</a:t>
            </a:r>
            <a:r>
              <a:rPr lang="ru-RU" dirty="0"/>
              <a:t> ПДД.)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6044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Правильный ответ: 1</a:t>
            </a:r>
          </a:p>
          <a:p>
            <a:r>
              <a:rPr lang="ru-RU" dirty="0"/>
              <a:t>Стоянка запрещается ближе 50 м от железнодорожных переездов. Оба водителя являются нарушителями, так как расстояние меньше требуемого. (Пункт </a:t>
            </a:r>
            <a:r>
              <a:rPr lang="ru-RU" dirty="0">
                <a:hlinkClick r:id="rId2"/>
              </a:rPr>
              <a:t>12.5</a:t>
            </a:r>
            <a:r>
              <a:rPr lang="ru-RU" dirty="0"/>
              <a:t> ПДД).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4857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Правильный ответ: 3</a:t>
            </a:r>
          </a:p>
          <a:p>
            <a:r>
              <a:rPr lang="ru-RU" dirty="0"/>
              <a:t>На мостах, эстакадах и путепроводах, имеющих менее трёх полос для движения в данном направлении, остановка запрещена. В данной ситуации две полосы движения, следовательно, остановившись, Вы будете нарушителем Правил. Внимание! Не путайте этот вопрос с аналогичным (билет 14, вопрос 12), где имеется три полосы. (Пункт </a:t>
            </a:r>
            <a:r>
              <a:rPr lang="ru-RU" dirty="0">
                <a:hlinkClick r:id="rId2"/>
              </a:rPr>
              <a:t>12.4</a:t>
            </a:r>
            <a:r>
              <a:rPr lang="ru-RU" dirty="0"/>
              <a:t>ПДД).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5459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Правильный ответ: 1</a:t>
            </a:r>
          </a:p>
          <a:p>
            <a:r>
              <a:rPr lang="ru-RU" dirty="0"/>
              <a:t>На мостах, путепроводах и эстакадах остановка запрещается, если количество полос движения в данном направлении менее трёх. В данной ситуации – три полосы. Можете остановиться. (Пункт </a:t>
            </a:r>
            <a:r>
              <a:rPr lang="ru-RU" dirty="0">
                <a:hlinkClick r:id="rId2"/>
              </a:rPr>
              <a:t>12.4</a:t>
            </a:r>
            <a:r>
              <a:rPr lang="ru-RU" dirty="0"/>
              <a:t> ПДД).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1277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дорогах (участках дорог), где установлен знак 5.25 «Населенный пункт» (</a:t>
            </a:r>
            <a:r>
              <a:rPr lang="ru-RU" sz="2800" b="1" dirty="0"/>
              <a:t>с синим фоном</a:t>
            </a:r>
            <a:r>
              <a:rPr lang="ru-RU" sz="2800" dirty="0"/>
              <a:t>), остановка и стоянка на левой стороне дороги также запрещены, потому что на этих участках дорог требования Правил для движения в населенных пунктах не действуют.</a:t>
            </a:r>
          </a:p>
        </p:txBody>
      </p:sp>
      <p:pic>
        <p:nvPicPr>
          <p:cNvPr id="3074" name="Picture 2" descr="C:\Users\ELENA\Desktop\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09120"/>
            <a:ext cx="267964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48872" cy="54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Правильный ответ: 1</a:t>
            </a:r>
          </a:p>
          <a:p>
            <a:r>
              <a:rPr lang="ru-RU" dirty="0"/>
              <a:t>Действие происходит вне населённого пункта. Остановка в таком случае с левой стороны дороги по ходу движения запрещается. Водитель легкового автомобиля явно нарушает правила. Нарушителем является и мотоциклист, так как при наличии обочины для остановки он должен был съехать на неё. (Пункт </a:t>
            </a:r>
            <a:r>
              <a:rPr lang="ru-RU" dirty="0">
                <a:hlinkClick r:id="rId2"/>
              </a:rPr>
              <a:t>12.1</a:t>
            </a:r>
            <a:r>
              <a:rPr lang="ru-RU" dirty="0"/>
              <a:t> ПДД).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1277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Ставить транспортное средство разрешается </a:t>
            </a:r>
            <a:r>
              <a:rPr lang="ru-RU" sz="2800" b="1" dirty="0"/>
              <a:t>в один </a:t>
            </a:r>
            <a:r>
              <a:rPr lang="ru-RU" sz="2800" b="1" dirty="0" err="1"/>
              <a:t>рядпараллельно</a:t>
            </a:r>
            <a:r>
              <a:rPr lang="ru-RU" sz="2800" b="1" dirty="0"/>
              <a:t> краю проезжей части</a:t>
            </a:r>
            <a:r>
              <a:rPr lang="ru-RU" sz="2800" dirty="0"/>
              <a:t>. Двухколесные транспортные средства без бокового прицепа допускается ставить в два ряда.</a:t>
            </a:r>
          </a:p>
          <a:p>
            <a:r>
              <a:rPr lang="ru-RU" sz="2800" dirty="0"/>
              <a:t>Это требование Правил распространяется на все случаи. И в населённом пункте (даже в «кармане»), и вне населённого пункта (даже если обочина широкая) </a:t>
            </a:r>
            <a:r>
              <a:rPr lang="ru-RU" sz="2800" dirty="0" err="1"/>
              <a:t>парковаться</a:t>
            </a:r>
            <a:r>
              <a:rPr lang="ru-RU" sz="2800" dirty="0"/>
              <a:t> разрешается только в один ряд и только параллельно краю проезжей части.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Способ постановки транспортного средства на стоянке (парковке) определяется знаком 6.4 и линиями дорожной разметки, знаком 6.4 с одной из табличек 8.6.1 — 8.6.9 и линиями дорожной разметки или без таковых.</a:t>
            </a:r>
          </a:p>
        </p:txBody>
      </p:sp>
      <p:pic>
        <p:nvPicPr>
          <p:cNvPr id="4098" name="Picture 2" descr="C:\Users\ELENA\Desktop\3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6723285" cy="3300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NA\Desktop\4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51668"/>
            <a:ext cx="9144000" cy="4039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Любым грузовикам парковка с использованием тротуара запрещается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> Стоянка с целью длительного отдыха, ночлега и тому подобное вне населенного пункта разрешается только на предусмотренных для этого площадках или за пределами дороги.</a:t>
            </a:r>
            <a:endParaRPr lang="ru-RU" sz="2800" b="1" dirty="0"/>
          </a:p>
        </p:txBody>
      </p:sp>
      <p:pic>
        <p:nvPicPr>
          <p:cNvPr id="6146" name="Picture 2" descr="C:\Users\ELENA\Desktop\32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3073835" cy="180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769</Words>
  <Application>Microsoft Office PowerPoint</Application>
  <PresentationFormat>Экран (4:3)</PresentationFormat>
  <Paragraphs>59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8</cp:revision>
  <dcterms:created xsi:type="dcterms:W3CDTF">2019-11-21T19:15:28Z</dcterms:created>
  <dcterms:modified xsi:type="dcterms:W3CDTF">2019-11-21T20:20:53Z</dcterms:modified>
</cp:coreProperties>
</file>